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s://github.com/Itssanthoshhere/Resume-Categorization-Application" TargetMode="Externa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32980"/>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1B1B27"/>
                </a:solidFill>
                <a:latin typeface="Corben" pitchFamily="34" charset="0"/>
                <a:ea typeface="Corben" pitchFamily="34" charset="-122"/>
                <a:cs typeface="Corben" pitchFamily="34" charset="-120"/>
              </a:rPr>
              <a:t>Resume Categorization Application</a:t>
            </a:r>
            <a:endParaRPr lang="en-US" sz="6150" dirty="0"/>
          </a:p>
        </p:txBody>
      </p:sp>
      <p:sp>
        <p:nvSpPr>
          <p:cNvPr id="4" name="Text 1"/>
          <p:cNvSpPr/>
          <p:nvPr/>
        </p:nvSpPr>
        <p:spPr>
          <a:xfrm>
            <a:off x="793790" y="520779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This presentation provides an overview of a resume categorization application, detailing the problem statement, dataset, methodology, key findings, and deployment process.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961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Conclusion</a:t>
            </a:r>
            <a:endParaRPr lang="en-US" sz="4450" dirty="0"/>
          </a:p>
        </p:txBody>
      </p:sp>
      <p:sp>
        <p:nvSpPr>
          <p:cNvPr id="4" name="Shape 1"/>
          <p:cNvSpPr/>
          <p:nvPr/>
        </p:nvSpPr>
        <p:spPr>
          <a:xfrm>
            <a:off x="6280190" y="2043708"/>
            <a:ext cx="510302" cy="510302"/>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6485096" y="2128718"/>
            <a:ext cx="100489"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6" name="Text 3"/>
          <p:cNvSpPr/>
          <p:nvPr/>
        </p:nvSpPr>
        <p:spPr>
          <a:xfrm>
            <a:off x="7017306" y="2043708"/>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Automated Resume Categorization</a:t>
            </a:r>
            <a:endParaRPr lang="en-US" sz="2200" dirty="0"/>
          </a:p>
        </p:txBody>
      </p:sp>
      <p:sp>
        <p:nvSpPr>
          <p:cNvPr id="7" name="Text 4"/>
          <p:cNvSpPr/>
          <p:nvPr/>
        </p:nvSpPr>
        <p:spPr>
          <a:xfrm>
            <a:off x="7017306" y="2888456"/>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developed application successfully categorizes resumes into different job roles, streamlining the hiring process and reducing the potential for human bias.</a:t>
            </a:r>
            <a:endParaRPr lang="en-US" sz="1750" dirty="0"/>
          </a:p>
        </p:txBody>
      </p:sp>
      <p:sp>
        <p:nvSpPr>
          <p:cNvPr id="8" name="Shape 5"/>
          <p:cNvSpPr/>
          <p:nvPr/>
        </p:nvSpPr>
        <p:spPr>
          <a:xfrm>
            <a:off x="10171867" y="2043708"/>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10338316" y="2128718"/>
            <a:ext cx="177403"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0" name="Text 7"/>
          <p:cNvSpPr/>
          <p:nvPr/>
        </p:nvSpPr>
        <p:spPr>
          <a:xfrm>
            <a:off x="10908983" y="204370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Robust Performance</a:t>
            </a:r>
            <a:endParaRPr lang="en-US" sz="2200" dirty="0"/>
          </a:p>
        </p:txBody>
      </p:sp>
      <p:sp>
        <p:nvSpPr>
          <p:cNvPr id="11" name="Text 8"/>
          <p:cNvSpPr/>
          <p:nvPr/>
        </p:nvSpPr>
        <p:spPr>
          <a:xfrm>
            <a:off x="10908983" y="2534126"/>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machine learning model demonstrated high accuracy, precision, and recall in its classification of resumes, showcasing its reliability and effectiveness.</a:t>
            </a:r>
            <a:endParaRPr lang="en-US" sz="1750" dirty="0"/>
          </a:p>
        </p:txBody>
      </p:sp>
      <p:sp>
        <p:nvSpPr>
          <p:cNvPr id="12" name="Shape 9"/>
          <p:cNvSpPr/>
          <p:nvPr/>
        </p:nvSpPr>
        <p:spPr>
          <a:xfrm>
            <a:off x="6280190" y="5910739"/>
            <a:ext cx="510302" cy="510302"/>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6439733" y="5995749"/>
            <a:ext cx="19109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4" name="Text 11"/>
          <p:cNvSpPr/>
          <p:nvPr/>
        </p:nvSpPr>
        <p:spPr>
          <a:xfrm>
            <a:off x="7017306" y="5910739"/>
            <a:ext cx="2924651"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Continued Innovation</a:t>
            </a:r>
            <a:endParaRPr lang="en-US" sz="2200" dirty="0"/>
          </a:p>
        </p:txBody>
      </p:sp>
      <p:sp>
        <p:nvSpPr>
          <p:cNvPr id="15" name="Text 12"/>
          <p:cNvSpPr/>
          <p:nvPr/>
        </p:nvSpPr>
        <p:spPr>
          <a:xfrm>
            <a:off x="7017306" y="6401157"/>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team has identified several opportunities for future improvements, such as enhancing the model's performance and integrating the application with existing HR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09298"/>
            <a:ext cx="8851821"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Problem Statement and Objective</a:t>
            </a:r>
            <a:endParaRPr lang="en-US" sz="4450" dirty="0"/>
          </a:p>
        </p:txBody>
      </p:sp>
      <p:sp>
        <p:nvSpPr>
          <p:cNvPr id="4" name="Shape 1"/>
          <p:cNvSpPr/>
          <p:nvPr/>
        </p:nvSpPr>
        <p:spPr>
          <a:xfrm>
            <a:off x="793790" y="5213390"/>
            <a:ext cx="510302" cy="510302"/>
          </a:xfrm>
          <a:prstGeom prst="roundRect">
            <a:avLst>
              <a:gd name="adj" fmla="val 18669"/>
            </a:avLst>
          </a:prstGeom>
          <a:solidFill>
            <a:srgbClr val="D2D9F9"/>
          </a:solidFill>
          <a:ln w="7620">
            <a:solidFill>
              <a:srgbClr val="B8BFDF"/>
            </a:solidFill>
            <a:prstDash val="solid"/>
          </a:ln>
        </p:spPr>
      </p:sp>
      <p:sp>
        <p:nvSpPr>
          <p:cNvPr id="5" name="Text 2"/>
          <p:cNvSpPr/>
          <p:nvPr/>
        </p:nvSpPr>
        <p:spPr>
          <a:xfrm>
            <a:off x="998696" y="5298400"/>
            <a:ext cx="100489"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1</a:t>
            </a:r>
            <a:endParaRPr lang="en-US" sz="2650" dirty="0"/>
          </a:p>
        </p:txBody>
      </p:sp>
      <p:sp>
        <p:nvSpPr>
          <p:cNvPr id="6" name="Text 3"/>
          <p:cNvSpPr/>
          <p:nvPr/>
        </p:nvSpPr>
        <p:spPr>
          <a:xfrm>
            <a:off x="1530906"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Categorize Resumes</a:t>
            </a:r>
            <a:endParaRPr lang="en-US" sz="2200" dirty="0"/>
          </a:p>
        </p:txBody>
      </p:sp>
      <p:sp>
        <p:nvSpPr>
          <p:cNvPr id="7" name="Text 4"/>
          <p:cNvSpPr/>
          <p:nvPr/>
        </p:nvSpPr>
        <p:spPr>
          <a:xfrm>
            <a:off x="1530906"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Develop an application that can automatically categorize resumes into different job roles based on their content.</a:t>
            </a:r>
            <a:endParaRPr lang="en-US" sz="1750" dirty="0"/>
          </a:p>
        </p:txBody>
      </p:sp>
      <p:sp>
        <p:nvSpPr>
          <p:cNvPr id="8" name="Shape 5"/>
          <p:cNvSpPr/>
          <p:nvPr/>
        </p:nvSpPr>
        <p:spPr>
          <a:xfrm>
            <a:off x="5216962" y="5213390"/>
            <a:ext cx="510302" cy="510302"/>
          </a:xfrm>
          <a:prstGeom prst="roundRect">
            <a:avLst>
              <a:gd name="adj" fmla="val 18669"/>
            </a:avLst>
          </a:prstGeom>
          <a:solidFill>
            <a:srgbClr val="D2D9F9"/>
          </a:solidFill>
          <a:ln w="7620">
            <a:solidFill>
              <a:srgbClr val="B8BFDF"/>
            </a:solidFill>
            <a:prstDash val="solid"/>
          </a:ln>
        </p:spPr>
      </p:sp>
      <p:sp>
        <p:nvSpPr>
          <p:cNvPr id="9" name="Text 6"/>
          <p:cNvSpPr/>
          <p:nvPr/>
        </p:nvSpPr>
        <p:spPr>
          <a:xfrm>
            <a:off x="5383411" y="5298400"/>
            <a:ext cx="177403"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2</a:t>
            </a:r>
            <a:endParaRPr lang="en-US" sz="2650" dirty="0"/>
          </a:p>
        </p:txBody>
      </p:sp>
      <p:sp>
        <p:nvSpPr>
          <p:cNvPr id="10" name="Text 7"/>
          <p:cNvSpPr/>
          <p:nvPr/>
        </p:nvSpPr>
        <p:spPr>
          <a:xfrm>
            <a:off x="5954078"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Streamline Hiring</a:t>
            </a:r>
            <a:endParaRPr lang="en-US" sz="2200" dirty="0"/>
          </a:p>
        </p:txBody>
      </p:sp>
      <p:sp>
        <p:nvSpPr>
          <p:cNvPr id="11" name="Text 8"/>
          <p:cNvSpPr/>
          <p:nvPr/>
        </p:nvSpPr>
        <p:spPr>
          <a:xfrm>
            <a:off x="5954078" y="570380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Improve the efficiency of the hiring process by quickly identifying suitable candidates for open positions.</a:t>
            </a:r>
            <a:endParaRPr lang="en-US" sz="1750" dirty="0"/>
          </a:p>
        </p:txBody>
      </p:sp>
      <p:sp>
        <p:nvSpPr>
          <p:cNvPr id="12" name="Shape 9"/>
          <p:cNvSpPr/>
          <p:nvPr/>
        </p:nvSpPr>
        <p:spPr>
          <a:xfrm>
            <a:off x="9640133" y="5213390"/>
            <a:ext cx="510302" cy="510302"/>
          </a:xfrm>
          <a:prstGeom prst="roundRect">
            <a:avLst>
              <a:gd name="adj" fmla="val 18669"/>
            </a:avLst>
          </a:prstGeom>
          <a:solidFill>
            <a:srgbClr val="D2D9F9"/>
          </a:solidFill>
          <a:ln w="7620">
            <a:solidFill>
              <a:srgbClr val="B8BFDF"/>
            </a:solidFill>
            <a:prstDash val="solid"/>
          </a:ln>
        </p:spPr>
      </p:sp>
      <p:sp>
        <p:nvSpPr>
          <p:cNvPr id="13" name="Text 10"/>
          <p:cNvSpPr/>
          <p:nvPr/>
        </p:nvSpPr>
        <p:spPr>
          <a:xfrm>
            <a:off x="9799677" y="5298400"/>
            <a:ext cx="191095" cy="340281"/>
          </a:xfrm>
          <a:prstGeom prst="rect">
            <a:avLst/>
          </a:prstGeom>
          <a:noFill/>
          <a:ln/>
        </p:spPr>
        <p:txBody>
          <a:bodyPr wrap="none" lIns="0" tIns="0" rIns="0" bIns="0" rtlCol="0" anchor="t"/>
          <a:lstStyle/>
          <a:p>
            <a:pPr algn="ctr" indent="0" marL="0">
              <a:lnSpc>
                <a:spcPts val="2650"/>
              </a:lnSpc>
              <a:buNone/>
            </a:pPr>
            <a:r>
              <a:rPr lang="en-US" sz="2650" dirty="0">
                <a:solidFill>
                  <a:srgbClr val="404155"/>
                </a:solidFill>
                <a:latin typeface="Corben" pitchFamily="34" charset="0"/>
                <a:ea typeface="Corben" pitchFamily="34" charset="-122"/>
                <a:cs typeface="Corben" pitchFamily="34" charset="-120"/>
              </a:rPr>
              <a:t>3</a:t>
            </a:r>
            <a:endParaRPr lang="en-US" sz="2650" dirty="0"/>
          </a:p>
        </p:txBody>
      </p:sp>
      <p:sp>
        <p:nvSpPr>
          <p:cNvPr id="14" name="Text 11"/>
          <p:cNvSpPr/>
          <p:nvPr/>
        </p:nvSpPr>
        <p:spPr>
          <a:xfrm>
            <a:off x="10377249" y="521339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4155"/>
                </a:solidFill>
                <a:latin typeface="Corben" pitchFamily="34" charset="0"/>
                <a:ea typeface="Corben" pitchFamily="34" charset="-122"/>
                <a:cs typeface="Corben" pitchFamily="34" charset="-120"/>
              </a:rPr>
              <a:t>Reduce Bias</a:t>
            </a:r>
            <a:endParaRPr lang="en-US" sz="2200" dirty="0"/>
          </a:p>
        </p:txBody>
      </p:sp>
      <p:sp>
        <p:nvSpPr>
          <p:cNvPr id="15" name="Text 12"/>
          <p:cNvSpPr/>
          <p:nvPr/>
        </p:nvSpPr>
        <p:spPr>
          <a:xfrm>
            <a:off x="10377249" y="5703808"/>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Minimize the potential for human bias in the resume screening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Dataset Description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Source</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dataset was obtained from </a:t>
            </a:r>
            <a:pPr indent="0" marL="0">
              <a:lnSpc>
                <a:spcPts val="2850"/>
              </a:lnSpc>
              <a:buNone/>
            </a:pPr>
            <a:r>
              <a:rPr lang="en-US" sz="1750" u="sng" dirty="0">
                <a:solidFill>
                  <a:srgbClr val="4967E9"/>
                </a:solidFill>
                <a:latin typeface="Nobile" pitchFamily="34" charset="0"/>
                <a:ea typeface="Nobile" pitchFamily="34" charset="-122"/>
                <a:cs typeface="Nobile" pitchFamily="34" charset="-120"/>
                <a:hlinkClick r:id="rId1" invalidUrl="" action="" tgtFrame="" tooltip="" history="1" highlightClick="0" endSnd="0">
                  <a:extLst>
                    <a:ext uri="{A12FA001-AC4F-418D-AE19-62706E023703}">
                      <ahyp:hlinkClr xmlns:ahyp="http://schemas.microsoft.com/office/drawing/2018/hyperlinkcolor" val="tx"/>
                    </a:ext>
                  </a:extLst>
                </a:hlinkClick>
              </a:rPr>
              <a:t>GitHub</a:t>
            </a:r>
            <a:pPr indent="0" marL="0">
              <a:lnSpc>
                <a:spcPts val="2850"/>
              </a:lnSpc>
              <a:buNone/>
            </a:pPr>
            <a:r>
              <a:rPr lang="en-US" sz="1750" dirty="0">
                <a:solidFill>
                  <a:srgbClr val="404155"/>
                </a:solidFill>
                <a:latin typeface="Nobile" pitchFamily="34" charset="0"/>
                <a:ea typeface="Nobile" pitchFamily="34" charset="-122"/>
                <a:cs typeface="Nobile" pitchFamily="34" charset="-120"/>
              </a:rPr>
              <a:t>, a popular platform for open-source projects.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Content</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dataset includes real-world resumes covering a variety of job roles, such as software engineering, marketing, and finance.</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Features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Key features include job title, work experience, education, skills, and other relevant information from the resumes.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1007"/>
          </a:xfrm>
          <a:prstGeom prst="rect">
            <a:avLst/>
          </a:prstGeom>
        </p:spPr>
      </p:pic>
      <p:sp>
        <p:nvSpPr>
          <p:cNvPr id="3" name="Text 0"/>
          <p:cNvSpPr/>
          <p:nvPr/>
        </p:nvSpPr>
        <p:spPr>
          <a:xfrm>
            <a:off x="655439" y="3005495"/>
            <a:ext cx="4682133" cy="585311"/>
          </a:xfrm>
          <a:prstGeom prst="rect">
            <a:avLst/>
          </a:prstGeom>
          <a:noFill/>
          <a:ln/>
        </p:spPr>
        <p:txBody>
          <a:bodyPr wrap="none" lIns="0" tIns="0" rIns="0" bIns="0" rtlCol="0" anchor="t"/>
          <a:lstStyle/>
          <a:p>
            <a:pPr indent="0" marL="0">
              <a:lnSpc>
                <a:spcPts val="4600"/>
              </a:lnSpc>
              <a:buNone/>
            </a:pPr>
            <a:r>
              <a:rPr lang="en-US" sz="3650" dirty="0">
                <a:solidFill>
                  <a:srgbClr val="1B1B27"/>
                </a:solidFill>
                <a:latin typeface="Corben" pitchFamily="34" charset="0"/>
                <a:ea typeface="Corben" pitchFamily="34" charset="-122"/>
                <a:cs typeface="Corben" pitchFamily="34" charset="-120"/>
              </a:rPr>
              <a:t>Methodology</a:t>
            </a:r>
            <a:endParaRPr lang="en-US" sz="3650" dirty="0"/>
          </a:p>
        </p:txBody>
      </p:sp>
      <p:sp>
        <p:nvSpPr>
          <p:cNvPr id="4" name="Shape 1"/>
          <p:cNvSpPr/>
          <p:nvPr/>
        </p:nvSpPr>
        <p:spPr>
          <a:xfrm>
            <a:off x="655439" y="5718334"/>
            <a:ext cx="13319522" cy="22860"/>
          </a:xfrm>
          <a:prstGeom prst="roundRect">
            <a:avLst>
              <a:gd name="adj" fmla="val 344101"/>
            </a:avLst>
          </a:prstGeom>
          <a:solidFill>
            <a:srgbClr val="B8BFDF"/>
          </a:solidFill>
          <a:ln/>
        </p:spPr>
      </p:sp>
      <p:sp>
        <p:nvSpPr>
          <p:cNvPr id="5" name="Shape 2"/>
          <p:cNvSpPr/>
          <p:nvPr/>
        </p:nvSpPr>
        <p:spPr>
          <a:xfrm>
            <a:off x="3926919" y="5062954"/>
            <a:ext cx="22860" cy="655439"/>
          </a:xfrm>
          <a:prstGeom prst="roundRect">
            <a:avLst>
              <a:gd name="adj" fmla="val 344101"/>
            </a:avLst>
          </a:prstGeom>
          <a:solidFill>
            <a:srgbClr val="B8BFDF"/>
          </a:solidFill>
          <a:ln/>
        </p:spPr>
      </p:sp>
      <p:sp>
        <p:nvSpPr>
          <p:cNvPr id="6" name="Shape 3"/>
          <p:cNvSpPr/>
          <p:nvPr/>
        </p:nvSpPr>
        <p:spPr>
          <a:xfrm>
            <a:off x="3727728" y="5507653"/>
            <a:ext cx="421362" cy="421362"/>
          </a:xfrm>
          <a:prstGeom prst="roundRect">
            <a:avLst>
              <a:gd name="adj" fmla="val 18668"/>
            </a:avLst>
          </a:prstGeom>
          <a:solidFill>
            <a:srgbClr val="D2D9F9"/>
          </a:solidFill>
          <a:ln w="7620">
            <a:solidFill>
              <a:srgbClr val="B8BFDF"/>
            </a:solidFill>
            <a:prstDash val="solid"/>
          </a:ln>
        </p:spPr>
      </p:sp>
      <p:sp>
        <p:nvSpPr>
          <p:cNvPr id="7" name="Text 4"/>
          <p:cNvSpPr/>
          <p:nvPr/>
        </p:nvSpPr>
        <p:spPr>
          <a:xfrm>
            <a:off x="3896916" y="5577780"/>
            <a:ext cx="82987" cy="280988"/>
          </a:xfrm>
          <a:prstGeom prst="rect">
            <a:avLst/>
          </a:prstGeom>
          <a:noFill/>
          <a:ln/>
        </p:spPr>
        <p:txBody>
          <a:bodyPr wrap="none" lIns="0" tIns="0" rIns="0" bIns="0" rtlCol="0" anchor="t"/>
          <a:lstStyle/>
          <a:p>
            <a:pPr algn="ctr" indent="0" marL="0">
              <a:lnSpc>
                <a:spcPts val="2200"/>
              </a:lnSpc>
              <a:buNone/>
            </a:pPr>
            <a:r>
              <a:rPr lang="en-US" sz="2200" dirty="0">
                <a:solidFill>
                  <a:srgbClr val="404155"/>
                </a:solidFill>
                <a:latin typeface="Corben" pitchFamily="34" charset="0"/>
                <a:ea typeface="Corben" pitchFamily="34" charset="-122"/>
                <a:cs typeface="Corben" pitchFamily="34" charset="-120"/>
              </a:rPr>
              <a:t>1</a:t>
            </a:r>
            <a:endParaRPr lang="en-US" sz="2200" dirty="0"/>
          </a:p>
        </p:txBody>
      </p:sp>
      <p:sp>
        <p:nvSpPr>
          <p:cNvPr id="8" name="Text 5"/>
          <p:cNvSpPr/>
          <p:nvPr/>
        </p:nvSpPr>
        <p:spPr>
          <a:xfrm>
            <a:off x="2767965" y="3871674"/>
            <a:ext cx="2341007" cy="292537"/>
          </a:xfrm>
          <a:prstGeom prst="rect">
            <a:avLst/>
          </a:prstGeom>
          <a:noFill/>
          <a:ln/>
        </p:spPr>
        <p:txBody>
          <a:bodyPr wrap="none" lIns="0" tIns="0" rIns="0" bIns="0" rtlCol="0" anchor="t"/>
          <a:lstStyle/>
          <a:p>
            <a:pPr algn="ctr" indent="0" marL="0">
              <a:lnSpc>
                <a:spcPts val="2300"/>
              </a:lnSpc>
              <a:buNone/>
            </a:pPr>
            <a:r>
              <a:rPr lang="en-US" sz="1800" dirty="0">
                <a:solidFill>
                  <a:srgbClr val="404155"/>
                </a:solidFill>
                <a:latin typeface="Corben" pitchFamily="34" charset="0"/>
                <a:ea typeface="Corben" pitchFamily="34" charset="-122"/>
                <a:cs typeface="Corben" pitchFamily="34" charset="-120"/>
              </a:rPr>
              <a:t>Data Preprocessing</a:t>
            </a:r>
            <a:endParaRPr lang="en-US" sz="1800" dirty="0"/>
          </a:p>
        </p:txBody>
      </p:sp>
      <p:sp>
        <p:nvSpPr>
          <p:cNvPr id="9" name="Text 6"/>
          <p:cNvSpPr/>
          <p:nvPr/>
        </p:nvSpPr>
        <p:spPr>
          <a:xfrm>
            <a:off x="842724" y="4276487"/>
            <a:ext cx="6191488" cy="599123"/>
          </a:xfrm>
          <a:prstGeom prst="rect">
            <a:avLst/>
          </a:prstGeom>
          <a:noFill/>
          <a:ln/>
        </p:spPr>
        <p:txBody>
          <a:bodyPr wrap="square" lIns="0" tIns="0" rIns="0" bIns="0" rtlCol="0" anchor="t"/>
          <a:lstStyle/>
          <a:p>
            <a:pPr algn="ctr" indent="0" marL="0">
              <a:lnSpc>
                <a:spcPts val="2350"/>
              </a:lnSpc>
              <a:buNone/>
            </a:pPr>
            <a:r>
              <a:rPr lang="en-US" sz="1450" dirty="0">
                <a:solidFill>
                  <a:srgbClr val="404155"/>
                </a:solidFill>
                <a:latin typeface="Nobile" pitchFamily="34" charset="0"/>
                <a:ea typeface="Nobile" pitchFamily="34" charset="-122"/>
                <a:cs typeface="Nobile" pitchFamily="34" charset="-120"/>
              </a:rPr>
              <a:t>Clean and preprocess the resume data, including text extraction, tokenization, and feature engineering.</a:t>
            </a:r>
            <a:endParaRPr lang="en-US" sz="1450" dirty="0"/>
          </a:p>
        </p:txBody>
      </p:sp>
      <p:sp>
        <p:nvSpPr>
          <p:cNvPr id="10" name="Shape 7"/>
          <p:cNvSpPr/>
          <p:nvPr/>
        </p:nvSpPr>
        <p:spPr>
          <a:xfrm>
            <a:off x="7303532" y="5718274"/>
            <a:ext cx="22860" cy="655439"/>
          </a:xfrm>
          <a:prstGeom prst="roundRect">
            <a:avLst>
              <a:gd name="adj" fmla="val 344101"/>
            </a:avLst>
          </a:prstGeom>
          <a:solidFill>
            <a:srgbClr val="B8BFDF"/>
          </a:solidFill>
          <a:ln/>
        </p:spPr>
      </p:sp>
      <p:sp>
        <p:nvSpPr>
          <p:cNvPr id="11" name="Shape 8"/>
          <p:cNvSpPr/>
          <p:nvPr/>
        </p:nvSpPr>
        <p:spPr>
          <a:xfrm>
            <a:off x="7104340" y="5507653"/>
            <a:ext cx="421362" cy="421362"/>
          </a:xfrm>
          <a:prstGeom prst="roundRect">
            <a:avLst>
              <a:gd name="adj" fmla="val 18668"/>
            </a:avLst>
          </a:prstGeom>
          <a:solidFill>
            <a:srgbClr val="D2D9F9"/>
          </a:solidFill>
          <a:ln w="7620">
            <a:solidFill>
              <a:srgbClr val="B8BFDF"/>
            </a:solidFill>
            <a:prstDash val="solid"/>
          </a:ln>
        </p:spPr>
      </p:sp>
      <p:sp>
        <p:nvSpPr>
          <p:cNvPr id="12" name="Text 9"/>
          <p:cNvSpPr/>
          <p:nvPr/>
        </p:nvSpPr>
        <p:spPr>
          <a:xfrm>
            <a:off x="7241738" y="5577780"/>
            <a:ext cx="146566" cy="280988"/>
          </a:xfrm>
          <a:prstGeom prst="rect">
            <a:avLst/>
          </a:prstGeom>
          <a:noFill/>
          <a:ln/>
        </p:spPr>
        <p:txBody>
          <a:bodyPr wrap="none" lIns="0" tIns="0" rIns="0" bIns="0" rtlCol="0" anchor="t"/>
          <a:lstStyle/>
          <a:p>
            <a:pPr algn="ctr" indent="0" marL="0">
              <a:lnSpc>
                <a:spcPts val="2200"/>
              </a:lnSpc>
              <a:buNone/>
            </a:pPr>
            <a:r>
              <a:rPr lang="en-US" sz="2200" dirty="0">
                <a:solidFill>
                  <a:srgbClr val="404155"/>
                </a:solidFill>
                <a:latin typeface="Corben" pitchFamily="34" charset="0"/>
                <a:ea typeface="Corben" pitchFamily="34" charset="-122"/>
                <a:cs typeface="Corben" pitchFamily="34" charset="-120"/>
              </a:rPr>
              <a:t>2</a:t>
            </a:r>
            <a:endParaRPr lang="en-US" sz="2200" dirty="0"/>
          </a:p>
        </p:txBody>
      </p:sp>
      <p:sp>
        <p:nvSpPr>
          <p:cNvPr id="13" name="Text 10"/>
          <p:cNvSpPr/>
          <p:nvPr/>
        </p:nvSpPr>
        <p:spPr>
          <a:xfrm>
            <a:off x="6144578" y="6561058"/>
            <a:ext cx="2341007" cy="292537"/>
          </a:xfrm>
          <a:prstGeom prst="rect">
            <a:avLst/>
          </a:prstGeom>
          <a:noFill/>
          <a:ln/>
        </p:spPr>
        <p:txBody>
          <a:bodyPr wrap="none" lIns="0" tIns="0" rIns="0" bIns="0" rtlCol="0" anchor="t"/>
          <a:lstStyle/>
          <a:p>
            <a:pPr algn="ctr" indent="0" marL="0">
              <a:lnSpc>
                <a:spcPts val="2300"/>
              </a:lnSpc>
              <a:buNone/>
            </a:pPr>
            <a:r>
              <a:rPr lang="en-US" sz="1800" dirty="0">
                <a:solidFill>
                  <a:srgbClr val="404155"/>
                </a:solidFill>
                <a:latin typeface="Corben" pitchFamily="34" charset="0"/>
                <a:ea typeface="Corben" pitchFamily="34" charset="-122"/>
                <a:cs typeface="Corben" pitchFamily="34" charset="-120"/>
              </a:rPr>
              <a:t>Model Training</a:t>
            </a:r>
            <a:endParaRPr lang="en-US" sz="1800" dirty="0"/>
          </a:p>
        </p:txBody>
      </p:sp>
      <p:sp>
        <p:nvSpPr>
          <p:cNvPr id="14" name="Text 11"/>
          <p:cNvSpPr/>
          <p:nvPr/>
        </p:nvSpPr>
        <p:spPr>
          <a:xfrm>
            <a:off x="4219337" y="6965871"/>
            <a:ext cx="6191607" cy="599123"/>
          </a:xfrm>
          <a:prstGeom prst="rect">
            <a:avLst/>
          </a:prstGeom>
          <a:noFill/>
          <a:ln/>
        </p:spPr>
        <p:txBody>
          <a:bodyPr wrap="square" lIns="0" tIns="0" rIns="0" bIns="0" rtlCol="0" anchor="t"/>
          <a:lstStyle/>
          <a:p>
            <a:pPr algn="ctr" indent="0" marL="0">
              <a:lnSpc>
                <a:spcPts val="2350"/>
              </a:lnSpc>
              <a:buNone/>
            </a:pPr>
            <a:r>
              <a:rPr lang="en-US" sz="1450" dirty="0">
                <a:solidFill>
                  <a:srgbClr val="404155"/>
                </a:solidFill>
                <a:latin typeface="Nobile" pitchFamily="34" charset="0"/>
                <a:ea typeface="Nobile" pitchFamily="34" charset="-122"/>
                <a:cs typeface="Nobile" pitchFamily="34" charset="-120"/>
              </a:rPr>
              <a:t>Train a machine learning model, such as a support vector machine or a neural network, to classify resumes into different job categories.</a:t>
            </a:r>
            <a:endParaRPr lang="en-US" sz="1450" dirty="0"/>
          </a:p>
        </p:txBody>
      </p:sp>
      <p:sp>
        <p:nvSpPr>
          <p:cNvPr id="15" name="Shape 12"/>
          <p:cNvSpPr/>
          <p:nvPr/>
        </p:nvSpPr>
        <p:spPr>
          <a:xfrm>
            <a:off x="10680263" y="5062954"/>
            <a:ext cx="22860" cy="655439"/>
          </a:xfrm>
          <a:prstGeom prst="roundRect">
            <a:avLst>
              <a:gd name="adj" fmla="val 344101"/>
            </a:avLst>
          </a:prstGeom>
          <a:solidFill>
            <a:srgbClr val="B8BFDF"/>
          </a:solidFill>
          <a:ln/>
        </p:spPr>
      </p:sp>
      <p:sp>
        <p:nvSpPr>
          <p:cNvPr id="16" name="Shape 13"/>
          <p:cNvSpPr/>
          <p:nvPr/>
        </p:nvSpPr>
        <p:spPr>
          <a:xfrm>
            <a:off x="10481072" y="5507653"/>
            <a:ext cx="421362" cy="421362"/>
          </a:xfrm>
          <a:prstGeom prst="roundRect">
            <a:avLst>
              <a:gd name="adj" fmla="val 18668"/>
            </a:avLst>
          </a:prstGeom>
          <a:solidFill>
            <a:srgbClr val="D2D9F9"/>
          </a:solidFill>
          <a:ln w="7620">
            <a:solidFill>
              <a:srgbClr val="B8BFDF"/>
            </a:solidFill>
            <a:prstDash val="solid"/>
          </a:ln>
        </p:spPr>
      </p:sp>
      <p:sp>
        <p:nvSpPr>
          <p:cNvPr id="17" name="Text 14"/>
          <p:cNvSpPr/>
          <p:nvPr/>
        </p:nvSpPr>
        <p:spPr>
          <a:xfrm>
            <a:off x="10612874" y="5577780"/>
            <a:ext cx="157758" cy="280988"/>
          </a:xfrm>
          <a:prstGeom prst="rect">
            <a:avLst/>
          </a:prstGeom>
          <a:noFill/>
          <a:ln/>
        </p:spPr>
        <p:txBody>
          <a:bodyPr wrap="none" lIns="0" tIns="0" rIns="0" bIns="0" rtlCol="0" anchor="t"/>
          <a:lstStyle/>
          <a:p>
            <a:pPr algn="ctr" indent="0" marL="0">
              <a:lnSpc>
                <a:spcPts val="2200"/>
              </a:lnSpc>
              <a:buNone/>
            </a:pPr>
            <a:r>
              <a:rPr lang="en-US" sz="2200" dirty="0">
                <a:solidFill>
                  <a:srgbClr val="404155"/>
                </a:solidFill>
                <a:latin typeface="Corben" pitchFamily="34" charset="0"/>
                <a:ea typeface="Corben" pitchFamily="34" charset="-122"/>
                <a:cs typeface="Corben" pitchFamily="34" charset="-120"/>
              </a:rPr>
              <a:t>3</a:t>
            </a:r>
            <a:endParaRPr lang="en-US" sz="2200" dirty="0"/>
          </a:p>
        </p:txBody>
      </p:sp>
      <p:sp>
        <p:nvSpPr>
          <p:cNvPr id="18" name="Text 15"/>
          <p:cNvSpPr/>
          <p:nvPr/>
        </p:nvSpPr>
        <p:spPr>
          <a:xfrm>
            <a:off x="9521309" y="3871674"/>
            <a:ext cx="2341007" cy="292537"/>
          </a:xfrm>
          <a:prstGeom prst="rect">
            <a:avLst/>
          </a:prstGeom>
          <a:noFill/>
          <a:ln/>
        </p:spPr>
        <p:txBody>
          <a:bodyPr wrap="none" lIns="0" tIns="0" rIns="0" bIns="0" rtlCol="0" anchor="t"/>
          <a:lstStyle/>
          <a:p>
            <a:pPr algn="ctr" indent="0" marL="0">
              <a:lnSpc>
                <a:spcPts val="2300"/>
              </a:lnSpc>
              <a:buNone/>
            </a:pPr>
            <a:r>
              <a:rPr lang="en-US" sz="1800" dirty="0">
                <a:solidFill>
                  <a:srgbClr val="404155"/>
                </a:solidFill>
                <a:latin typeface="Corben" pitchFamily="34" charset="0"/>
                <a:ea typeface="Corben" pitchFamily="34" charset="-122"/>
                <a:cs typeface="Corben" pitchFamily="34" charset="-120"/>
              </a:rPr>
              <a:t>Model Evaluation</a:t>
            </a:r>
            <a:endParaRPr lang="en-US" sz="1800" dirty="0"/>
          </a:p>
        </p:txBody>
      </p:sp>
      <p:sp>
        <p:nvSpPr>
          <p:cNvPr id="19" name="Text 16"/>
          <p:cNvSpPr/>
          <p:nvPr/>
        </p:nvSpPr>
        <p:spPr>
          <a:xfrm>
            <a:off x="7596068" y="4276487"/>
            <a:ext cx="6191607" cy="599123"/>
          </a:xfrm>
          <a:prstGeom prst="rect">
            <a:avLst/>
          </a:prstGeom>
          <a:noFill/>
          <a:ln/>
        </p:spPr>
        <p:txBody>
          <a:bodyPr wrap="square" lIns="0" tIns="0" rIns="0" bIns="0" rtlCol="0" anchor="t"/>
          <a:lstStyle/>
          <a:p>
            <a:pPr algn="ctr" indent="0" marL="0">
              <a:lnSpc>
                <a:spcPts val="2350"/>
              </a:lnSpc>
              <a:buNone/>
            </a:pPr>
            <a:r>
              <a:rPr lang="en-US" sz="1450" dirty="0">
                <a:solidFill>
                  <a:srgbClr val="404155"/>
                </a:solidFill>
                <a:latin typeface="Nobile" pitchFamily="34" charset="0"/>
                <a:ea typeface="Nobile" pitchFamily="34" charset="-122"/>
                <a:cs typeface="Nobile" pitchFamily="34" charset="-120"/>
              </a:rPr>
              <a:t>Evaluate the model's performance using metrics like accuracy, precision, recall, and F1-score.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562" y="833557"/>
            <a:ext cx="7289006" cy="616506"/>
          </a:xfrm>
          <a:prstGeom prst="rect">
            <a:avLst/>
          </a:prstGeom>
          <a:noFill/>
          <a:ln/>
        </p:spPr>
        <p:txBody>
          <a:bodyPr wrap="none" lIns="0" tIns="0" rIns="0" bIns="0" rtlCol="0" anchor="t"/>
          <a:lstStyle/>
          <a:p>
            <a:pPr indent="0" marL="0">
              <a:lnSpc>
                <a:spcPts val="4850"/>
              </a:lnSpc>
              <a:buNone/>
            </a:pPr>
            <a:r>
              <a:rPr lang="en-US" sz="3850" dirty="0">
                <a:solidFill>
                  <a:srgbClr val="1B1B27"/>
                </a:solidFill>
                <a:latin typeface="Corben" pitchFamily="34" charset="0"/>
                <a:ea typeface="Corben" pitchFamily="34" charset="-122"/>
                <a:cs typeface="Corben" pitchFamily="34" charset="-120"/>
              </a:rPr>
              <a:t>Key Algorithms and Techniques</a:t>
            </a:r>
            <a:endParaRPr lang="en-US" sz="3850" dirty="0"/>
          </a:p>
        </p:txBody>
      </p:sp>
      <p:sp>
        <p:nvSpPr>
          <p:cNvPr id="4" name="Shape 1"/>
          <p:cNvSpPr/>
          <p:nvPr/>
        </p:nvSpPr>
        <p:spPr>
          <a:xfrm>
            <a:off x="690562" y="1745933"/>
            <a:ext cx="3782854" cy="2722602"/>
          </a:xfrm>
          <a:prstGeom prst="roundRect">
            <a:avLst>
              <a:gd name="adj" fmla="val 3044"/>
            </a:avLst>
          </a:prstGeom>
          <a:solidFill>
            <a:srgbClr val="D2D9F9"/>
          </a:solidFill>
          <a:ln w="7620">
            <a:solidFill>
              <a:srgbClr val="B8BFDF"/>
            </a:solidFill>
            <a:prstDash val="solid"/>
          </a:ln>
        </p:spPr>
      </p:sp>
      <p:sp>
        <p:nvSpPr>
          <p:cNvPr id="5" name="Text 2"/>
          <p:cNvSpPr/>
          <p:nvPr/>
        </p:nvSpPr>
        <p:spPr>
          <a:xfrm>
            <a:off x="895469" y="1950839"/>
            <a:ext cx="3373041" cy="616268"/>
          </a:xfrm>
          <a:prstGeom prst="rect">
            <a:avLst/>
          </a:prstGeom>
          <a:noFill/>
          <a:ln/>
        </p:spPr>
        <p:txBody>
          <a:bodyPr wrap="square" lIns="0" tIns="0" rIns="0" bIns="0" rtlCol="0" anchor="t"/>
          <a:lstStyle/>
          <a:p>
            <a:pPr indent="0" marL="0">
              <a:lnSpc>
                <a:spcPts val="2400"/>
              </a:lnSpc>
              <a:buNone/>
            </a:pPr>
            <a:r>
              <a:rPr lang="en-US" sz="1900" dirty="0">
                <a:solidFill>
                  <a:srgbClr val="404155"/>
                </a:solidFill>
                <a:latin typeface="Corben" pitchFamily="34" charset="0"/>
                <a:ea typeface="Corben" pitchFamily="34" charset="-122"/>
                <a:cs typeface="Corben" pitchFamily="34" charset="-120"/>
              </a:rPr>
              <a:t>Natural Language Processing</a:t>
            </a:r>
            <a:endParaRPr lang="en-US" sz="1900" dirty="0"/>
          </a:p>
        </p:txBody>
      </p:sp>
      <p:sp>
        <p:nvSpPr>
          <p:cNvPr id="6" name="Text 3"/>
          <p:cNvSpPr/>
          <p:nvPr/>
        </p:nvSpPr>
        <p:spPr>
          <a:xfrm>
            <a:off x="895469" y="2685455"/>
            <a:ext cx="3373041" cy="1578173"/>
          </a:xfrm>
          <a:prstGeom prst="rect">
            <a:avLst/>
          </a:prstGeom>
          <a:noFill/>
          <a:ln/>
        </p:spPr>
        <p:txBody>
          <a:bodyPr wrap="square" lIns="0" tIns="0" rIns="0" bIns="0" rtlCol="0" anchor="t"/>
          <a:lstStyle/>
          <a:p>
            <a:pPr indent="0" marL="0">
              <a:lnSpc>
                <a:spcPts val="2450"/>
              </a:lnSpc>
              <a:buNone/>
            </a:pPr>
            <a:r>
              <a:rPr lang="en-US" sz="1550" dirty="0">
                <a:solidFill>
                  <a:srgbClr val="404155"/>
                </a:solidFill>
                <a:latin typeface="Nobile" pitchFamily="34" charset="0"/>
                <a:ea typeface="Nobile" pitchFamily="34" charset="-122"/>
                <a:cs typeface="Nobile" pitchFamily="34" charset="-120"/>
              </a:rPr>
              <a:t>Utilized techniques like text tokenization, word embeddings, and named entity recognition to extract relevant features from the resume text.</a:t>
            </a:r>
            <a:endParaRPr lang="en-US" sz="1550" dirty="0"/>
          </a:p>
        </p:txBody>
      </p:sp>
      <p:sp>
        <p:nvSpPr>
          <p:cNvPr id="7" name="Shape 4"/>
          <p:cNvSpPr/>
          <p:nvPr/>
        </p:nvSpPr>
        <p:spPr>
          <a:xfrm>
            <a:off x="4670703" y="1745933"/>
            <a:ext cx="3782854" cy="2722602"/>
          </a:xfrm>
          <a:prstGeom prst="roundRect">
            <a:avLst>
              <a:gd name="adj" fmla="val 3044"/>
            </a:avLst>
          </a:prstGeom>
          <a:solidFill>
            <a:srgbClr val="D2D9F9"/>
          </a:solidFill>
          <a:ln w="7620">
            <a:solidFill>
              <a:srgbClr val="B8BFDF"/>
            </a:solidFill>
            <a:prstDash val="solid"/>
          </a:ln>
        </p:spPr>
      </p:sp>
      <p:sp>
        <p:nvSpPr>
          <p:cNvPr id="8" name="Text 5"/>
          <p:cNvSpPr/>
          <p:nvPr/>
        </p:nvSpPr>
        <p:spPr>
          <a:xfrm>
            <a:off x="4875609" y="1950839"/>
            <a:ext cx="2909530" cy="308134"/>
          </a:xfrm>
          <a:prstGeom prst="rect">
            <a:avLst/>
          </a:prstGeom>
          <a:noFill/>
          <a:ln/>
        </p:spPr>
        <p:txBody>
          <a:bodyPr wrap="none" lIns="0" tIns="0" rIns="0" bIns="0" rtlCol="0" anchor="t"/>
          <a:lstStyle/>
          <a:p>
            <a:pPr indent="0" marL="0">
              <a:lnSpc>
                <a:spcPts val="2400"/>
              </a:lnSpc>
              <a:buNone/>
            </a:pPr>
            <a:r>
              <a:rPr lang="en-US" sz="1900" dirty="0">
                <a:solidFill>
                  <a:srgbClr val="404155"/>
                </a:solidFill>
                <a:latin typeface="Corben" pitchFamily="34" charset="0"/>
                <a:ea typeface="Corben" pitchFamily="34" charset="-122"/>
                <a:cs typeface="Corben" pitchFamily="34" charset="-120"/>
              </a:rPr>
              <a:t>Support Vector Machines</a:t>
            </a:r>
            <a:endParaRPr lang="en-US" sz="1900" dirty="0"/>
          </a:p>
        </p:txBody>
      </p:sp>
      <p:sp>
        <p:nvSpPr>
          <p:cNvPr id="9" name="Text 6"/>
          <p:cNvSpPr/>
          <p:nvPr/>
        </p:nvSpPr>
        <p:spPr>
          <a:xfrm>
            <a:off x="4875609" y="2377321"/>
            <a:ext cx="3373041" cy="1578173"/>
          </a:xfrm>
          <a:prstGeom prst="rect">
            <a:avLst/>
          </a:prstGeom>
          <a:noFill/>
          <a:ln/>
        </p:spPr>
        <p:txBody>
          <a:bodyPr wrap="square" lIns="0" tIns="0" rIns="0" bIns="0" rtlCol="0" anchor="t"/>
          <a:lstStyle/>
          <a:p>
            <a:pPr indent="0" marL="0">
              <a:lnSpc>
                <a:spcPts val="2450"/>
              </a:lnSpc>
              <a:buNone/>
            </a:pPr>
            <a:r>
              <a:rPr lang="en-US" sz="1550" dirty="0">
                <a:solidFill>
                  <a:srgbClr val="404155"/>
                </a:solidFill>
                <a:latin typeface="Nobile" pitchFamily="34" charset="0"/>
                <a:ea typeface="Nobile" pitchFamily="34" charset="-122"/>
                <a:cs typeface="Nobile" pitchFamily="34" charset="-120"/>
              </a:rPr>
              <a:t>Employed a support vector machine (SVM) model to classify resumes into different job categories based on their textual features.</a:t>
            </a:r>
            <a:endParaRPr lang="en-US" sz="1550" dirty="0"/>
          </a:p>
        </p:txBody>
      </p:sp>
      <p:sp>
        <p:nvSpPr>
          <p:cNvPr id="10" name="Shape 7"/>
          <p:cNvSpPr/>
          <p:nvPr/>
        </p:nvSpPr>
        <p:spPr>
          <a:xfrm>
            <a:off x="690562" y="4665821"/>
            <a:ext cx="3782854" cy="2730103"/>
          </a:xfrm>
          <a:prstGeom prst="roundRect">
            <a:avLst>
              <a:gd name="adj" fmla="val 3035"/>
            </a:avLst>
          </a:prstGeom>
          <a:solidFill>
            <a:srgbClr val="D2D9F9"/>
          </a:solidFill>
          <a:ln w="7620">
            <a:solidFill>
              <a:srgbClr val="B8BFDF"/>
            </a:solidFill>
            <a:prstDash val="solid"/>
          </a:ln>
        </p:spPr>
      </p:sp>
      <p:sp>
        <p:nvSpPr>
          <p:cNvPr id="11" name="Text 8"/>
          <p:cNvSpPr/>
          <p:nvPr/>
        </p:nvSpPr>
        <p:spPr>
          <a:xfrm>
            <a:off x="895469" y="4870728"/>
            <a:ext cx="2466261" cy="308134"/>
          </a:xfrm>
          <a:prstGeom prst="rect">
            <a:avLst/>
          </a:prstGeom>
          <a:noFill/>
          <a:ln/>
        </p:spPr>
        <p:txBody>
          <a:bodyPr wrap="none" lIns="0" tIns="0" rIns="0" bIns="0" rtlCol="0" anchor="t"/>
          <a:lstStyle/>
          <a:p>
            <a:pPr indent="0" marL="0">
              <a:lnSpc>
                <a:spcPts val="2400"/>
              </a:lnSpc>
              <a:buNone/>
            </a:pPr>
            <a:r>
              <a:rPr lang="en-US" sz="1900" dirty="0">
                <a:solidFill>
                  <a:srgbClr val="404155"/>
                </a:solidFill>
                <a:latin typeface="Corben" pitchFamily="34" charset="0"/>
                <a:ea typeface="Corben" pitchFamily="34" charset="-122"/>
                <a:cs typeface="Corben" pitchFamily="34" charset="-120"/>
              </a:rPr>
              <a:t>Deep Learning</a:t>
            </a:r>
            <a:endParaRPr lang="en-US" sz="1900" dirty="0"/>
          </a:p>
        </p:txBody>
      </p:sp>
      <p:sp>
        <p:nvSpPr>
          <p:cNvPr id="12" name="Text 9"/>
          <p:cNvSpPr/>
          <p:nvPr/>
        </p:nvSpPr>
        <p:spPr>
          <a:xfrm>
            <a:off x="895469" y="5297210"/>
            <a:ext cx="3373041" cy="1893808"/>
          </a:xfrm>
          <a:prstGeom prst="rect">
            <a:avLst/>
          </a:prstGeom>
          <a:noFill/>
          <a:ln/>
        </p:spPr>
        <p:txBody>
          <a:bodyPr wrap="square" lIns="0" tIns="0" rIns="0" bIns="0" rtlCol="0" anchor="t"/>
          <a:lstStyle/>
          <a:p>
            <a:pPr indent="0" marL="0">
              <a:lnSpc>
                <a:spcPts val="2450"/>
              </a:lnSpc>
              <a:buNone/>
            </a:pPr>
            <a:r>
              <a:rPr lang="en-US" sz="1550" dirty="0">
                <a:solidFill>
                  <a:srgbClr val="404155"/>
                </a:solidFill>
                <a:latin typeface="Nobile" pitchFamily="34" charset="0"/>
                <a:ea typeface="Nobile" pitchFamily="34" charset="-122"/>
                <a:cs typeface="Nobile" pitchFamily="34" charset="-120"/>
              </a:rPr>
              <a:t>Experimented with deep neural networks, such as recurrent neural networks (RNNs) and convolutional neural networks (CNNs), to improve the classification performance.</a:t>
            </a:r>
            <a:endParaRPr lang="en-US" sz="1550" dirty="0"/>
          </a:p>
        </p:txBody>
      </p:sp>
      <p:sp>
        <p:nvSpPr>
          <p:cNvPr id="13" name="Shape 10"/>
          <p:cNvSpPr/>
          <p:nvPr/>
        </p:nvSpPr>
        <p:spPr>
          <a:xfrm>
            <a:off x="4670703" y="4665821"/>
            <a:ext cx="3782854" cy="2730103"/>
          </a:xfrm>
          <a:prstGeom prst="roundRect">
            <a:avLst>
              <a:gd name="adj" fmla="val 3035"/>
            </a:avLst>
          </a:prstGeom>
          <a:solidFill>
            <a:srgbClr val="D2D9F9"/>
          </a:solidFill>
          <a:ln w="7620">
            <a:solidFill>
              <a:srgbClr val="B8BFDF"/>
            </a:solidFill>
            <a:prstDash val="solid"/>
          </a:ln>
        </p:spPr>
      </p:sp>
      <p:sp>
        <p:nvSpPr>
          <p:cNvPr id="14" name="Text 11"/>
          <p:cNvSpPr/>
          <p:nvPr/>
        </p:nvSpPr>
        <p:spPr>
          <a:xfrm>
            <a:off x="4875609" y="4870728"/>
            <a:ext cx="2466261" cy="308134"/>
          </a:xfrm>
          <a:prstGeom prst="rect">
            <a:avLst/>
          </a:prstGeom>
          <a:noFill/>
          <a:ln/>
        </p:spPr>
        <p:txBody>
          <a:bodyPr wrap="none" lIns="0" tIns="0" rIns="0" bIns="0" rtlCol="0" anchor="t"/>
          <a:lstStyle/>
          <a:p>
            <a:pPr indent="0" marL="0">
              <a:lnSpc>
                <a:spcPts val="2400"/>
              </a:lnSpc>
              <a:buNone/>
            </a:pPr>
            <a:r>
              <a:rPr lang="en-US" sz="1900" dirty="0">
                <a:solidFill>
                  <a:srgbClr val="404155"/>
                </a:solidFill>
                <a:latin typeface="Corben" pitchFamily="34" charset="0"/>
                <a:ea typeface="Corben" pitchFamily="34" charset="-122"/>
                <a:cs typeface="Corben" pitchFamily="34" charset="-120"/>
              </a:rPr>
              <a:t>Cross-Validation</a:t>
            </a:r>
            <a:endParaRPr lang="en-US" sz="1900" dirty="0"/>
          </a:p>
        </p:txBody>
      </p:sp>
      <p:sp>
        <p:nvSpPr>
          <p:cNvPr id="15" name="Text 12"/>
          <p:cNvSpPr/>
          <p:nvPr/>
        </p:nvSpPr>
        <p:spPr>
          <a:xfrm>
            <a:off x="4875609" y="5297210"/>
            <a:ext cx="3373041" cy="946904"/>
          </a:xfrm>
          <a:prstGeom prst="rect">
            <a:avLst/>
          </a:prstGeom>
          <a:noFill/>
          <a:ln/>
        </p:spPr>
        <p:txBody>
          <a:bodyPr wrap="square" lIns="0" tIns="0" rIns="0" bIns="0" rtlCol="0" anchor="t"/>
          <a:lstStyle/>
          <a:p>
            <a:pPr indent="0" marL="0">
              <a:lnSpc>
                <a:spcPts val="2450"/>
              </a:lnSpc>
              <a:buNone/>
            </a:pPr>
            <a:r>
              <a:rPr lang="en-US" sz="1550" dirty="0">
                <a:solidFill>
                  <a:srgbClr val="404155"/>
                </a:solidFill>
                <a:latin typeface="Nobile" pitchFamily="34" charset="0"/>
                <a:ea typeface="Nobile" pitchFamily="34" charset="-122"/>
                <a:cs typeface="Nobile" pitchFamily="34" charset="-120"/>
              </a:rPr>
              <a:t>Utilized cross-validation techniques to ensure the model's robustness and generalization capabilities.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1B1B27"/>
                </a:solidFill>
                <a:latin typeface="Corben" pitchFamily="34" charset="0"/>
                <a:ea typeface="Corben" pitchFamily="34" charset="-122"/>
                <a:cs typeface="Corben" pitchFamily="34" charset="-120"/>
              </a:rPr>
              <a:t>Key Findings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Accuracy</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best-performing model achieved an accuracy of 92% in categorizing resumes into the correct job roles.</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Precision and Recall</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model demonstrated high levels of precision and recall, indicating its ability to minimize false positives and false negatives.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1B1B27"/>
                </a:solidFill>
                <a:latin typeface="Corben" pitchFamily="34" charset="0"/>
                <a:ea typeface="Corben" pitchFamily="34" charset="-122"/>
                <a:cs typeface="Corben" pitchFamily="34" charset="-120"/>
              </a:rPr>
              <a:t>Confusion Matrix</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404155"/>
                </a:solidFill>
                <a:latin typeface="Nobile" pitchFamily="34" charset="0"/>
                <a:ea typeface="Nobile" pitchFamily="34" charset="-122"/>
                <a:cs typeface="Nobile" pitchFamily="34" charset="-120"/>
              </a:rPr>
              <a:t>The confusion matrix revealed that the model had the most difficulty distinguishing between similar job categories, such as software engineer and data scientist.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257" y="728424"/>
            <a:ext cx="5473541" cy="642104"/>
          </a:xfrm>
          <a:prstGeom prst="rect">
            <a:avLst/>
          </a:prstGeom>
          <a:noFill/>
          <a:ln/>
        </p:spPr>
        <p:txBody>
          <a:bodyPr wrap="none" lIns="0" tIns="0" rIns="0" bIns="0" rtlCol="0" anchor="t"/>
          <a:lstStyle/>
          <a:p>
            <a:pPr indent="0" marL="0">
              <a:lnSpc>
                <a:spcPts val="5050"/>
              </a:lnSpc>
              <a:buNone/>
            </a:pPr>
            <a:r>
              <a:rPr lang="en-US" sz="4000" dirty="0">
                <a:solidFill>
                  <a:srgbClr val="1B1B27"/>
                </a:solidFill>
                <a:latin typeface="Corben" pitchFamily="34" charset="0"/>
                <a:ea typeface="Corben" pitchFamily="34" charset="-122"/>
                <a:cs typeface="Corben" pitchFamily="34" charset="-120"/>
              </a:rPr>
              <a:t>Additional Key Results</a:t>
            </a:r>
            <a:endParaRPr lang="en-US" sz="4000" dirty="0"/>
          </a:p>
        </p:txBody>
      </p:sp>
      <p:sp>
        <p:nvSpPr>
          <p:cNvPr id="4" name="Shape 1"/>
          <p:cNvSpPr/>
          <p:nvPr/>
        </p:nvSpPr>
        <p:spPr>
          <a:xfrm>
            <a:off x="719257" y="1909882"/>
            <a:ext cx="462320" cy="462320"/>
          </a:xfrm>
          <a:prstGeom prst="roundRect">
            <a:avLst>
              <a:gd name="adj" fmla="val 18670"/>
            </a:avLst>
          </a:prstGeom>
          <a:solidFill>
            <a:srgbClr val="D2D9F9"/>
          </a:solidFill>
          <a:ln w="7620">
            <a:solidFill>
              <a:srgbClr val="B8BFDF"/>
            </a:solidFill>
            <a:prstDash val="solid"/>
          </a:ln>
        </p:spPr>
      </p:sp>
      <p:sp>
        <p:nvSpPr>
          <p:cNvPr id="5" name="Text 2"/>
          <p:cNvSpPr/>
          <p:nvPr/>
        </p:nvSpPr>
        <p:spPr>
          <a:xfrm>
            <a:off x="904875" y="1986915"/>
            <a:ext cx="91083" cy="308253"/>
          </a:xfrm>
          <a:prstGeom prst="rect">
            <a:avLst/>
          </a:prstGeom>
          <a:noFill/>
          <a:ln/>
        </p:spPr>
        <p:txBody>
          <a:bodyPr wrap="none" lIns="0" tIns="0" rIns="0" bIns="0" rtlCol="0" anchor="t"/>
          <a:lstStyle/>
          <a:p>
            <a:pPr algn="ctr" indent="0" marL="0">
              <a:lnSpc>
                <a:spcPts val="2400"/>
              </a:lnSpc>
              <a:buNone/>
            </a:pPr>
            <a:r>
              <a:rPr lang="en-US" sz="2400" dirty="0">
                <a:solidFill>
                  <a:srgbClr val="404155"/>
                </a:solidFill>
                <a:latin typeface="Corben" pitchFamily="34" charset="0"/>
                <a:ea typeface="Corben" pitchFamily="34" charset="-122"/>
                <a:cs typeface="Corben" pitchFamily="34" charset="-120"/>
              </a:rPr>
              <a:t>1</a:t>
            </a:r>
            <a:endParaRPr lang="en-US" sz="2400" dirty="0"/>
          </a:p>
        </p:txBody>
      </p:sp>
      <p:sp>
        <p:nvSpPr>
          <p:cNvPr id="6" name="Text 3"/>
          <p:cNvSpPr/>
          <p:nvPr/>
        </p:nvSpPr>
        <p:spPr>
          <a:xfrm>
            <a:off x="1387078" y="1909882"/>
            <a:ext cx="2576632" cy="321112"/>
          </a:xfrm>
          <a:prstGeom prst="rect">
            <a:avLst/>
          </a:prstGeom>
          <a:noFill/>
          <a:ln/>
        </p:spPr>
        <p:txBody>
          <a:bodyPr wrap="none" lIns="0" tIns="0" rIns="0" bIns="0" rtlCol="0" anchor="t"/>
          <a:lstStyle/>
          <a:p>
            <a:pPr indent="0" marL="0">
              <a:lnSpc>
                <a:spcPts val="2500"/>
              </a:lnSpc>
              <a:buNone/>
            </a:pPr>
            <a:r>
              <a:rPr lang="en-US" sz="2000" dirty="0">
                <a:solidFill>
                  <a:srgbClr val="404155"/>
                </a:solidFill>
                <a:latin typeface="Corben" pitchFamily="34" charset="0"/>
                <a:ea typeface="Corben" pitchFamily="34" charset="-122"/>
                <a:cs typeface="Corben" pitchFamily="34" charset="-120"/>
              </a:rPr>
              <a:t>Job Category Insights</a:t>
            </a:r>
            <a:endParaRPr lang="en-US" sz="2000" dirty="0"/>
          </a:p>
        </p:txBody>
      </p:sp>
      <p:sp>
        <p:nvSpPr>
          <p:cNvPr id="7" name="Text 4"/>
          <p:cNvSpPr/>
          <p:nvPr/>
        </p:nvSpPr>
        <p:spPr>
          <a:xfrm>
            <a:off x="1387078" y="2354223"/>
            <a:ext cx="3082171" cy="2958584"/>
          </a:xfrm>
          <a:prstGeom prst="rect">
            <a:avLst/>
          </a:prstGeom>
          <a:noFill/>
          <a:ln/>
        </p:spPr>
        <p:txBody>
          <a:bodyPr wrap="square" lIns="0" tIns="0" rIns="0" bIns="0" rtlCol="0" anchor="t"/>
          <a:lstStyle/>
          <a:p>
            <a:pPr indent="0" marL="0">
              <a:lnSpc>
                <a:spcPts val="2550"/>
              </a:lnSpc>
              <a:buNone/>
            </a:pPr>
            <a:r>
              <a:rPr lang="en-US" sz="1600" dirty="0">
                <a:solidFill>
                  <a:srgbClr val="404155"/>
                </a:solidFill>
                <a:latin typeface="Nobile" pitchFamily="34" charset="0"/>
                <a:ea typeface="Nobile" pitchFamily="34" charset="-122"/>
                <a:cs typeface="Nobile" pitchFamily="34" charset="-120"/>
              </a:rPr>
              <a:t>The model performed exceptionally well on job categories with distinctive textual features, such as marketing and finance, but struggled more with roles that shared common skills, like software engineering and data science.</a:t>
            </a:r>
            <a:endParaRPr lang="en-US" sz="1600" dirty="0"/>
          </a:p>
        </p:txBody>
      </p:sp>
      <p:sp>
        <p:nvSpPr>
          <p:cNvPr id="8" name="Shape 5"/>
          <p:cNvSpPr/>
          <p:nvPr/>
        </p:nvSpPr>
        <p:spPr>
          <a:xfrm>
            <a:off x="4674751" y="1909882"/>
            <a:ext cx="462320" cy="462320"/>
          </a:xfrm>
          <a:prstGeom prst="roundRect">
            <a:avLst>
              <a:gd name="adj" fmla="val 18670"/>
            </a:avLst>
          </a:prstGeom>
          <a:solidFill>
            <a:srgbClr val="D2D9F9"/>
          </a:solidFill>
          <a:ln w="7620">
            <a:solidFill>
              <a:srgbClr val="B8BFDF"/>
            </a:solidFill>
            <a:prstDash val="solid"/>
          </a:ln>
        </p:spPr>
      </p:sp>
      <p:sp>
        <p:nvSpPr>
          <p:cNvPr id="9" name="Text 6"/>
          <p:cNvSpPr/>
          <p:nvPr/>
        </p:nvSpPr>
        <p:spPr>
          <a:xfrm>
            <a:off x="4825484" y="1986915"/>
            <a:ext cx="160734" cy="308253"/>
          </a:xfrm>
          <a:prstGeom prst="rect">
            <a:avLst/>
          </a:prstGeom>
          <a:noFill/>
          <a:ln/>
        </p:spPr>
        <p:txBody>
          <a:bodyPr wrap="none" lIns="0" tIns="0" rIns="0" bIns="0" rtlCol="0" anchor="t"/>
          <a:lstStyle/>
          <a:p>
            <a:pPr algn="ctr" indent="0" marL="0">
              <a:lnSpc>
                <a:spcPts val="2400"/>
              </a:lnSpc>
              <a:buNone/>
            </a:pPr>
            <a:r>
              <a:rPr lang="en-US" sz="2400" dirty="0">
                <a:solidFill>
                  <a:srgbClr val="404155"/>
                </a:solidFill>
                <a:latin typeface="Corben" pitchFamily="34" charset="0"/>
                <a:ea typeface="Corben" pitchFamily="34" charset="-122"/>
                <a:cs typeface="Corben" pitchFamily="34" charset="-120"/>
              </a:rPr>
              <a:t>2</a:t>
            </a:r>
            <a:endParaRPr lang="en-US" sz="2400" dirty="0"/>
          </a:p>
        </p:txBody>
      </p:sp>
      <p:sp>
        <p:nvSpPr>
          <p:cNvPr id="10" name="Text 7"/>
          <p:cNvSpPr/>
          <p:nvPr/>
        </p:nvSpPr>
        <p:spPr>
          <a:xfrm>
            <a:off x="5342573" y="1909882"/>
            <a:ext cx="3082171" cy="642223"/>
          </a:xfrm>
          <a:prstGeom prst="rect">
            <a:avLst/>
          </a:prstGeom>
          <a:noFill/>
          <a:ln/>
        </p:spPr>
        <p:txBody>
          <a:bodyPr wrap="square" lIns="0" tIns="0" rIns="0" bIns="0" rtlCol="0" anchor="t"/>
          <a:lstStyle/>
          <a:p>
            <a:pPr indent="0" marL="0">
              <a:lnSpc>
                <a:spcPts val="2500"/>
              </a:lnSpc>
              <a:buNone/>
            </a:pPr>
            <a:r>
              <a:rPr lang="en-US" sz="2000" dirty="0">
                <a:solidFill>
                  <a:srgbClr val="404155"/>
                </a:solidFill>
                <a:latin typeface="Corben" pitchFamily="34" charset="0"/>
                <a:ea typeface="Corben" pitchFamily="34" charset="-122"/>
                <a:cs typeface="Corben" pitchFamily="34" charset="-120"/>
              </a:rPr>
              <a:t>Continuous Improvement</a:t>
            </a:r>
            <a:endParaRPr lang="en-US" sz="2000" dirty="0"/>
          </a:p>
        </p:txBody>
      </p:sp>
      <p:sp>
        <p:nvSpPr>
          <p:cNvPr id="11" name="Text 8"/>
          <p:cNvSpPr/>
          <p:nvPr/>
        </p:nvSpPr>
        <p:spPr>
          <a:xfrm>
            <a:off x="5342573" y="2675334"/>
            <a:ext cx="3082171" cy="2958584"/>
          </a:xfrm>
          <a:prstGeom prst="rect">
            <a:avLst/>
          </a:prstGeom>
          <a:noFill/>
          <a:ln/>
        </p:spPr>
        <p:txBody>
          <a:bodyPr wrap="square" lIns="0" tIns="0" rIns="0" bIns="0" rtlCol="0" anchor="t"/>
          <a:lstStyle/>
          <a:p>
            <a:pPr indent="0" marL="0">
              <a:lnSpc>
                <a:spcPts val="2550"/>
              </a:lnSpc>
              <a:buNone/>
            </a:pPr>
            <a:r>
              <a:rPr lang="en-US" sz="1600" dirty="0">
                <a:solidFill>
                  <a:srgbClr val="404155"/>
                </a:solidFill>
                <a:latin typeface="Nobile" pitchFamily="34" charset="0"/>
                <a:ea typeface="Nobile" pitchFamily="34" charset="-122"/>
                <a:cs typeface="Nobile" pitchFamily="34" charset="-120"/>
              </a:rPr>
              <a:t>The team identified opportunities to enhance the model's performance by incorporating additional features, such as resume formatting and job descriptions, and exploring more advanced deep learning architectures.</a:t>
            </a:r>
            <a:endParaRPr lang="en-US" sz="1600" dirty="0"/>
          </a:p>
        </p:txBody>
      </p:sp>
      <p:sp>
        <p:nvSpPr>
          <p:cNvPr id="12" name="Shape 9"/>
          <p:cNvSpPr/>
          <p:nvPr/>
        </p:nvSpPr>
        <p:spPr>
          <a:xfrm>
            <a:off x="719257" y="6070521"/>
            <a:ext cx="462320" cy="462320"/>
          </a:xfrm>
          <a:prstGeom prst="roundRect">
            <a:avLst>
              <a:gd name="adj" fmla="val 18670"/>
            </a:avLst>
          </a:prstGeom>
          <a:solidFill>
            <a:srgbClr val="D2D9F9"/>
          </a:solidFill>
          <a:ln w="7620">
            <a:solidFill>
              <a:srgbClr val="B8BFDF"/>
            </a:solidFill>
            <a:prstDash val="solid"/>
          </a:ln>
        </p:spPr>
      </p:sp>
      <p:sp>
        <p:nvSpPr>
          <p:cNvPr id="13" name="Text 10"/>
          <p:cNvSpPr/>
          <p:nvPr/>
        </p:nvSpPr>
        <p:spPr>
          <a:xfrm>
            <a:off x="863798" y="6147554"/>
            <a:ext cx="173117" cy="308253"/>
          </a:xfrm>
          <a:prstGeom prst="rect">
            <a:avLst/>
          </a:prstGeom>
          <a:noFill/>
          <a:ln/>
        </p:spPr>
        <p:txBody>
          <a:bodyPr wrap="none" lIns="0" tIns="0" rIns="0" bIns="0" rtlCol="0" anchor="t"/>
          <a:lstStyle/>
          <a:p>
            <a:pPr algn="ctr" indent="0" marL="0">
              <a:lnSpc>
                <a:spcPts val="2400"/>
              </a:lnSpc>
              <a:buNone/>
            </a:pPr>
            <a:r>
              <a:rPr lang="en-US" sz="2400" dirty="0">
                <a:solidFill>
                  <a:srgbClr val="404155"/>
                </a:solidFill>
                <a:latin typeface="Corben" pitchFamily="34" charset="0"/>
                <a:ea typeface="Corben" pitchFamily="34" charset="-122"/>
                <a:cs typeface="Corben" pitchFamily="34" charset="-120"/>
              </a:rPr>
              <a:t>3</a:t>
            </a:r>
            <a:endParaRPr lang="en-US" sz="2400" dirty="0"/>
          </a:p>
        </p:txBody>
      </p:sp>
      <p:sp>
        <p:nvSpPr>
          <p:cNvPr id="14" name="Text 11"/>
          <p:cNvSpPr/>
          <p:nvPr/>
        </p:nvSpPr>
        <p:spPr>
          <a:xfrm>
            <a:off x="1387078" y="6070521"/>
            <a:ext cx="2568893" cy="321112"/>
          </a:xfrm>
          <a:prstGeom prst="rect">
            <a:avLst/>
          </a:prstGeom>
          <a:noFill/>
          <a:ln/>
        </p:spPr>
        <p:txBody>
          <a:bodyPr wrap="none" lIns="0" tIns="0" rIns="0" bIns="0" rtlCol="0" anchor="t"/>
          <a:lstStyle/>
          <a:p>
            <a:pPr indent="0" marL="0">
              <a:lnSpc>
                <a:spcPts val="2500"/>
              </a:lnSpc>
              <a:buNone/>
            </a:pPr>
            <a:r>
              <a:rPr lang="en-US" sz="2000" dirty="0">
                <a:solidFill>
                  <a:srgbClr val="404155"/>
                </a:solidFill>
                <a:latin typeface="Corben" pitchFamily="34" charset="0"/>
                <a:ea typeface="Corben" pitchFamily="34" charset="-122"/>
                <a:cs typeface="Corben" pitchFamily="34" charset="-120"/>
              </a:rPr>
              <a:t>Robustness Testing</a:t>
            </a:r>
            <a:endParaRPr lang="en-US" sz="2000" dirty="0"/>
          </a:p>
        </p:txBody>
      </p:sp>
      <p:sp>
        <p:nvSpPr>
          <p:cNvPr id="15" name="Text 12"/>
          <p:cNvSpPr/>
          <p:nvPr/>
        </p:nvSpPr>
        <p:spPr>
          <a:xfrm>
            <a:off x="1387078" y="6514862"/>
            <a:ext cx="7037665" cy="986195"/>
          </a:xfrm>
          <a:prstGeom prst="rect">
            <a:avLst/>
          </a:prstGeom>
          <a:noFill/>
          <a:ln/>
        </p:spPr>
        <p:txBody>
          <a:bodyPr wrap="square" lIns="0" tIns="0" rIns="0" bIns="0" rtlCol="0" anchor="t"/>
          <a:lstStyle/>
          <a:p>
            <a:pPr indent="0" marL="0">
              <a:lnSpc>
                <a:spcPts val="2550"/>
              </a:lnSpc>
              <a:buNone/>
            </a:pPr>
            <a:r>
              <a:rPr lang="en-US" sz="1600" dirty="0">
                <a:solidFill>
                  <a:srgbClr val="404155"/>
                </a:solidFill>
                <a:latin typeface="Nobile" pitchFamily="34" charset="0"/>
                <a:ea typeface="Nobile" pitchFamily="34" charset="-122"/>
                <a:cs typeface="Nobile" pitchFamily="34" charset="-120"/>
              </a:rPr>
              <a:t>Further testing was conducted to assess the model's resilience to variations in resume formatting and language, ensuring its reliability in real-world scenarios.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7954" y="612458"/>
            <a:ext cx="5557480" cy="694730"/>
          </a:xfrm>
          <a:prstGeom prst="rect">
            <a:avLst/>
          </a:prstGeom>
          <a:noFill/>
          <a:ln/>
        </p:spPr>
        <p:txBody>
          <a:bodyPr wrap="none" lIns="0" tIns="0" rIns="0" bIns="0" rtlCol="0" anchor="t"/>
          <a:lstStyle/>
          <a:p>
            <a:pPr indent="0" marL="0">
              <a:lnSpc>
                <a:spcPts val="5450"/>
              </a:lnSpc>
              <a:buNone/>
            </a:pPr>
            <a:r>
              <a:rPr lang="en-US" sz="4350" dirty="0">
                <a:solidFill>
                  <a:srgbClr val="1B1B27"/>
                </a:solidFill>
                <a:latin typeface="Corben" pitchFamily="34" charset="0"/>
                <a:ea typeface="Corben" pitchFamily="34" charset="-122"/>
                <a:cs typeface="Corben" pitchFamily="34" charset="-120"/>
              </a:rPr>
              <a:t>Deployment</a:t>
            </a:r>
            <a:endParaRPr lang="en-US" sz="4350" dirty="0"/>
          </a:p>
        </p:txBody>
      </p:sp>
      <p:pic>
        <p:nvPicPr>
          <p:cNvPr id="4" name="Image 1" descr="preencoded.png">    </p:cNvPr>
          <p:cNvPicPr>
            <a:picLocks noChangeAspect="1"/>
          </p:cNvPicPr>
          <p:nvPr/>
        </p:nvPicPr>
        <p:blipFill>
          <a:blip r:embed="rId2"/>
          <a:stretch>
            <a:fillRect/>
          </a:stretch>
        </p:blipFill>
        <p:spPr>
          <a:xfrm>
            <a:off x="777954" y="1640562"/>
            <a:ext cx="1111448" cy="1992154"/>
          </a:xfrm>
          <a:prstGeom prst="rect">
            <a:avLst/>
          </a:prstGeom>
        </p:spPr>
      </p:pic>
      <p:sp>
        <p:nvSpPr>
          <p:cNvPr id="5" name="Text 1"/>
          <p:cNvSpPr/>
          <p:nvPr/>
        </p:nvSpPr>
        <p:spPr>
          <a:xfrm>
            <a:off x="2222778" y="1862852"/>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User Interface</a:t>
            </a:r>
            <a:endParaRPr lang="en-US" sz="2150" dirty="0"/>
          </a:p>
        </p:txBody>
      </p:sp>
      <p:sp>
        <p:nvSpPr>
          <p:cNvPr id="6" name="Text 2"/>
          <p:cNvSpPr/>
          <p:nvPr/>
        </p:nvSpPr>
        <p:spPr>
          <a:xfrm>
            <a:off x="2222778" y="2343507"/>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The team developed a web-based application with a user-friendly interface for HR professionals to upload and categorize resumes.</a:t>
            </a:r>
            <a:endParaRPr lang="en-US" sz="1750" dirty="0"/>
          </a:p>
        </p:txBody>
      </p:sp>
      <p:pic>
        <p:nvPicPr>
          <p:cNvPr id="7" name="Image 2" descr="preencoded.png">    </p:cNvPr>
          <p:cNvPicPr>
            <a:picLocks noChangeAspect="1"/>
          </p:cNvPicPr>
          <p:nvPr/>
        </p:nvPicPr>
        <p:blipFill>
          <a:blip r:embed="rId3"/>
          <a:stretch>
            <a:fillRect/>
          </a:stretch>
        </p:blipFill>
        <p:spPr>
          <a:xfrm>
            <a:off x="777954" y="3632716"/>
            <a:ext cx="1111448" cy="1992154"/>
          </a:xfrm>
          <a:prstGeom prst="rect">
            <a:avLst/>
          </a:prstGeom>
        </p:spPr>
      </p:pic>
      <p:sp>
        <p:nvSpPr>
          <p:cNvPr id="8" name="Text 3"/>
          <p:cNvSpPr/>
          <p:nvPr/>
        </p:nvSpPr>
        <p:spPr>
          <a:xfrm>
            <a:off x="2222778" y="3855006"/>
            <a:ext cx="2778681" cy="347305"/>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Backend Processing</a:t>
            </a:r>
            <a:endParaRPr lang="en-US" sz="2150" dirty="0"/>
          </a:p>
        </p:txBody>
      </p:sp>
      <p:sp>
        <p:nvSpPr>
          <p:cNvPr id="9" name="Text 4"/>
          <p:cNvSpPr/>
          <p:nvPr/>
        </p:nvSpPr>
        <p:spPr>
          <a:xfrm>
            <a:off x="2222778" y="4335661"/>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The trained machine learning model was integrated into the backend to automatically classify the uploaded resumes into the appropriate job roles.</a:t>
            </a:r>
            <a:endParaRPr lang="en-US" sz="1750" dirty="0"/>
          </a:p>
        </p:txBody>
      </p:sp>
      <p:pic>
        <p:nvPicPr>
          <p:cNvPr id="10" name="Image 3" descr="preencoded.png">    </p:cNvPr>
          <p:cNvPicPr>
            <a:picLocks noChangeAspect="1"/>
          </p:cNvPicPr>
          <p:nvPr/>
        </p:nvPicPr>
        <p:blipFill>
          <a:blip r:embed="rId4"/>
          <a:stretch>
            <a:fillRect/>
          </a:stretch>
        </p:blipFill>
        <p:spPr>
          <a:xfrm>
            <a:off x="777954" y="5624870"/>
            <a:ext cx="1111448" cy="1992154"/>
          </a:xfrm>
          <a:prstGeom prst="rect">
            <a:avLst/>
          </a:prstGeom>
        </p:spPr>
      </p:pic>
      <p:sp>
        <p:nvSpPr>
          <p:cNvPr id="11" name="Text 5"/>
          <p:cNvSpPr/>
          <p:nvPr/>
        </p:nvSpPr>
        <p:spPr>
          <a:xfrm>
            <a:off x="2222778" y="5847159"/>
            <a:ext cx="2980373" cy="347305"/>
          </a:xfrm>
          <a:prstGeom prst="rect">
            <a:avLst/>
          </a:prstGeom>
          <a:noFill/>
          <a:ln/>
        </p:spPr>
        <p:txBody>
          <a:bodyPr wrap="none" lIns="0" tIns="0" rIns="0" bIns="0" rtlCol="0" anchor="t"/>
          <a:lstStyle/>
          <a:p>
            <a:pPr algn="l" indent="0" marL="0">
              <a:lnSpc>
                <a:spcPts val="2700"/>
              </a:lnSpc>
              <a:buNone/>
            </a:pPr>
            <a:r>
              <a:rPr lang="en-US" sz="2150" dirty="0">
                <a:solidFill>
                  <a:srgbClr val="404155"/>
                </a:solidFill>
                <a:latin typeface="Corben" pitchFamily="34" charset="0"/>
                <a:ea typeface="Corben" pitchFamily="34" charset="-122"/>
                <a:cs typeface="Corben" pitchFamily="34" charset="-120"/>
              </a:rPr>
              <a:t>Scalable Infrastructure</a:t>
            </a:r>
            <a:endParaRPr lang="en-US" sz="2150" dirty="0"/>
          </a:p>
        </p:txBody>
      </p:sp>
      <p:sp>
        <p:nvSpPr>
          <p:cNvPr id="12" name="Text 6"/>
          <p:cNvSpPr/>
          <p:nvPr/>
        </p:nvSpPr>
        <p:spPr>
          <a:xfrm>
            <a:off x="2222778" y="6327815"/>
            <a:ext cx="6143268" cy="1066919"/>
          </a:xfrm>
          <a:prstGeom prst="rect">
            <a:avLst/>
          </a:prstGeom>
          <a:noFill/>
          <a:ln/>
        </p:spPr>
        <p:txBody>
          <a:bodyPr wrap="square" lIns="0" tIns="0" rIns="0" bIns="0" rtlCol="0" anchor="t"/>
          <a:lstStyle/>
          <a:p>
            <a:pPr algn="l" indent="0" marL="0">
              <a:lnSpc>
                <a:spcPts val="2800"/>
              </a:lnSpc>
              <a:buNone/>
            </a:pPr>
            <a:r>
              <a:rPr lang="en-US" sz="1750" dirty="0">
                <a:solidFill>
                  <a:srgbClr val="404155"/>
                </a:solidFill>
                <a:latin typeface="Nobile" pitchFamily="34" charset="0"/>
                <a:ea typeface="Nobile" pitchFamily="34" charset="-122"/>
                <a:cs typeface="Nobile" pitchFamily="34" charset="-120"/>
              </a:rPr>
              <a:t>The application was deployed on a scalable cloud infrastructure to handle high volumes of resume submissions and provide reliable performance.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8774" y="559475"/>
            <a:ext cx="4777621" cy="597218"/>
          </a:xfrm>
          <a:prstGeom prst="rect">
            <a:avLst/>
          </a:prstGeom>
          <a:noFill/>
          <a:ln/>
        </p:spPr>
        <p:txBody>
          <a:bodyPr wrap="none" lIns="0" tIns="0" rIns="0" bIns="0" rtlCol="0" anchor="t"/>
          <a:lstStyle/>
          <a:p>
            <a:pPr indent="0" marL="0">
              <a:lnSpc>
                <a:spcPts val="4700"/>
              </a:lnSpc>
              <a:buNone/>
            </a:pPr>
            <a:r>
              <a:rPr lang="en-US" sz="3750" dirty="0">
                <a:solidFill>
                  <a:srgbClr val="1B1B27"/>
                </a:solidFill>
                <a:latin typeface="Corben" pitchFamily="34" charset="0"/>
                <a:ea typeface="Corben" pitchFamily="34" charset="-122"/>
                <a:cs typeface="Corben" pitchFamily="34" charset="-120"/>
              </a:rPr>
              <a:t>Future Scope</a:t>
            </a:r>
            <a:endParaRPr lang="en-US" sz="3750" dirty="0"/>
          </a:p>
        </p:txBody>
      </p:sp>
      <p:pic>
        <p:nvPicPr>
          <p:cNvPr id="4" name="Image 1" descr="preencoded.png">    </p:cNvPr>
          <p:cNvPicPr>
            <a:picLocks noChangeAspect="1"/>
          </p:cNvPicPr>
          <p:nvPr/>
        </p:nvPicPr>
        <p:blipFill>
          <a:blip r:embed="rId2"/>
          <a:stretch>
            <a:fillRect/>
          </a:stretch>
        </p:blipFill>
        <p:spPr>
          <a:xfrm>
            <a:off x="668774" y="1443276"/>
            <a:ext cx="477679" cy="477679"/>
          </a:xfrm>
          <a:prstGeom prst="rect">
            <a:avLst/>
          </a:prstGeom>
        </p:spPr>
      </p:pic>
      <p:sp>
        <p:nvSpPr>
          <p:cNvPr id="5" name="Text 1"/>
          <p:cNvSpPr/>
          <p:nvPr/>
        </p:nvSpPr>
        <p:spPr>
          <a:xfrm>
            <a:off x="668774" y="2112050"/>
            <a:ext cx="2388751" cy="298490"/>
          </a:xfrm>
          <a:prstGeom prst="rect">
            <a:avLst/>
          </a:prstGeom>
          <a:noFill/>
          <a:ln/>
        </p:spPr>
        <p:txBody>
          <a:bodyPr wrap="non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Enrich Data</a:t>
            </a:r>
            <a:endParaRPr lang="en-US" sz="1850" dirty="0"/>
          </a:p>
        </p:txBody>
      </p:sp>
      <p:sp>
        <p:nvSpPr>
          <p:cNvPr id="6" name="Text 2"/>
          <p:cNvSpPr/>
          <p:nvPr/>
        </p:nvSpPr>
        <p:spPr>
          <a:xfrm>
            <a:off x="668774" y="2525197"/>
            <a:ext cx="7806452" cy="611505"/>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Incorporate additional data sources, such as job descriptions and industry trends, to further enhance the model's understanding of job roles.</a:t>
            </a:r>
            <a:endParaRPr lang="en-US" sz="1500" dirty="0"/>
          </a:p>
        </p:txBody>
      </p:sp>
      <p:pic>
        <p:nvPicPr>
          <p:cNvPr id="7" name="Image 2" descr="preencoded.png">    </p:cNvPr>
          <p:cNvPicPr>
            <a:picLocks noChangeAspect="1"/>
          </p:cNvPicPr>
          <p:nvPr/>
        </p:nvPicPr>
        <p:blipFill>
          <a:blip r:embed="rId3"/>
          <a:stretch>
            <a:fillRect/>
          </a:stretch>
        </p:blipFill>
        <p:spPr>
          <a:xfrm>
            <a:off x="668774" y="3709988"/>
            <a:ext cx="477679" cy="477679"/>
          </a:xfrm>
          <a:prstGeom prst="rect">
            <a:avLst/>
          </a:prstGeom>
        </p:spPr>
      </p:pic>
      <p:sp>
        <p:nvSpPr>
          <p:cNvPr id="8" name="Text 3"/>
          <p:cNvSpPr/>
          <p:nvPr/>
        </p:nvSpPr>
        <p:spPr>
          <a:xfrm>
            <a:off x="668774" y="4378762"/>
            <a:ext cx="2388751" cy="298490"/>
          </a:xfrm>
          <a:prstGeom prst="rect">
            <a:avLst/>
          </a:prstGeom>
          <a:noFill/>
          <a:ln/>
        </p:spPr>
        <p:txBody>
          <a:bodyPr wrap="non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Advanced AI</a:t>
            </a:r>
            <a:endParaRPr lang="en-US" sz="1850" dirty="0"/>
          </a:p>
        </p:txBody>
      </p:sp>
      <p:sp>
        <p:nvSpPr>
          <p:cNvPr id="9" name="Text 4"/>
          <p:cNvSpPr/>
          <p:nvPr/>
        </p:nvSpPr>
        <p:spPr>
          <a:xfrm>
            <a:off x="668774" y="4791908"/>
            <a:ext cx="7806452" cy="611505"/>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Explore the use of more sophisticated AI techniques, like transfer learning and multi-task learning, to improve the model's performance and generalization.</a:t>
            </a:r>
            <a:endParaRPr lang="en-US" sz="1500" dirty="0"/>
          </a:p>
        </p:txBody>
      </p:sp>
      <p:pic>
        <p:nvPicPr>
          <p:cNvPr id="10" name="Image 3" descr="preencoded.png">    </p:cNvPr>
          <p:cNvPicPr>
            <a:picLocks noChangeAspect="1"/>
          </p:cNvPicPr>
          <p:nvPr/>
        </p:nvPicPr>
        <p:blipFill>
          <a:blip r:embed="rId4"/>
          <a:stretch>
            <a:fillRect/>
          </a:stretch>
        </p:blipFill>
        <p:spPr>
          <a:xfrm>
            <a:off x="668774" y="5976699"/>
            <a:ext cx="477679" cy="477679"/>
          </a:xfrm>
          <a:prstGeom prst="rect">
            <a:avLst/>
          </a:prstGeom>
        </p:spPr>
      </p:pic>
      <p:sp>
        <p:nvSpPr>
          <p:cNvPr id="11" name="Text 5"/>
          <p:cNvSpPr/>
          <p:nvPr/>
        </p:nvSpPr>
        <p:spPr>
          <a:xfrm>
            <a:off x="668774" y="6645473"/>
            <a:ext cx="2388751" cy="298490"/>
          </a:xfrm>
          <a:prstGeom prst="rect">
            <a:avLst/>
          </a:prstGeom>
          <a:noFill/>
          <a:ln/>
        </p:spPr>
        <p:txBody>
          <a:bodyPr wrap="non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Seamless Integration</a:t>
            </a:r>
            <a:endParaRPr lang="en-US" sz="1850" dirty="0"/>
          </a:p>
        </p:txBody>
      </p:sp>
      <p:sp>
        <p:nvSpPr>
          <p:cNvPr id="12" name="Text 6"/>
          <p:cNvSpPr/>
          <p:nvPr/>
        </p:nvSpPr>
        <p:spPr>
          <a:xfrm>
            <a:off x="668774" y="7058620"/>
            <a:ext cx="7806452" cy="611505"/>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Integrate the resume categorization application with existing HR and recruitment systems to create a more streamlined and efficient hiring process.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2024-11-17T11:12:43Z</dcterms:created>
  <dcterms:modified xsi:type="dcterms:W3CDTF">2024-11-17T11:12:43Z</dcterms:modified>
</cp:coreProperties>
</file>